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0613bfae5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0613bfae5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613bfae5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0613bfae5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5ed7973d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5ed797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5ed7973d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05ed797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5ed7973d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05ed797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05ed7973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05ed7973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5ed7973d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5ed7973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068766e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068766e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68766e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068766e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0657d30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0657d30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68766e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068766e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068766e7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068766e7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0613bfa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0613bfa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613bfae5_1_1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613bfae5_1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0613bfae5_1_1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0613bfae5_1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0613bfae5_1_1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0613bfae5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613bfae5_1_12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613bfae5_1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05ed7973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05ed797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613bfae5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613bfae5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Project </a:t>
            </a:r>
            <a:r>
              <a:rPr lang="en" sz="4800">
                <a:solidFill>
                  <a:srgbClr val="000000"/>
                </a:solidFill>
              </a:rPr>
              <a:t>I:</a:t>
            </a:r>
            <a:br>
              <a:rPr lang="en" sz="4800">
                <a:solidFill>
                  <a:srgbClr val="000000"/>
                </a:solidFill>
              </a:rPr>
            </a:br>
            <a:r>
              <a:rPr lang="en" sz="4800">
                <a:solidFill>
                  <a:srgbClr val="000000"/>
                </a:solidFill>
              </a:rPr>
              <a:t>H1B Visa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300200" y="35165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Spencer </a:t>
            </a:r>
            <a:r>
              <a:rPr b="1" lang="en" sz="2000">
                <a:solidFill>
                  <a:srgbClr val="000000"/>
                </a:solidFill>
              </a:rPr>
              <a:t>Stucky, Cheng Zeng, Wenyu Zeng, Chao Zhou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10.22.2019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875" y="72050"/>
            <a:ext cx="2814930" cy="1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50" y="0"/>
            <a:ext cx="2280426" cy="17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Factor I - Location Vs. Continue Approvals</a:t>
            </a: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4425"/>
            <a:ext cx="4797049" cy="22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60750"/>
            <a:ext cx="5054237" cy="22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475" y="2951350"/>
            <a:ext cx="2497125" cy="21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8024" y="831300"/>
            <a:ext cx="2254102" cy="204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2"/>
          <p:cNvCxnSpPr>
            <a:endCxn id="187" idx="0"/>
          </p:cNvCxnSpPr>
          <p:nvPr/>
        </p:nvCxnSpPr>
        <p:spPr>
          <a:xfrm>
            <a:off x="375825" y="1925438"/>
            <a:ext cx="2151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2"/>
          <p:cNvCxnSpPr/>
          <p:nvPr/>
        </p:nvCxnSpPr>
        <p:spPr>
          <a:xfrm flipH="1">
            <a:off x="1375750" y="2399125"/>
            <a:ext cx="1578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2"/>
          <p:cNvSpPr txBox="1"/>
          <p:nvPr/>
        </p:nvSpPr>
        <p:spPr>
          <a:xfrm>
            <a:off x="301575" y="2471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1139775" y="26241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0" name="Google Shape;190;p22"/>
          <p:cNvCxnSpPr>
            <a:endCxn id="191" idx="0"/>
          </p:cNvCxnSpPr>
          <p:nvPr/>
        </p:nvCxnSpPr>
        <p:spPr>
          <a:xfrm flipH="1">
            <a:off x="209925" y="1067138"/>
            <a:ext cx="69000" cy="102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2"/>
          <p:cNvSpPr txBox="1"/>
          <p:nvPr/>
        </p:nvSpPr>
        <p:spPr>
          <a:xfrm>
            <a:off x="-79425" y="2090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2" name="Google Shape;192;p22"/>
          <p:cNvCxnSpPr>
            <a:endCxn id="193" idx="0"/>
          </p:cNvCxnSpPr>
          <p:nvPr/>
        </p:nvCxnSpPr>
        <p:spPr>
          <a:xfrm>
            <a:off x="677325" y="3616538"/>
            <a:ext cx="66000" cy="10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2"/>
          <p:cNvCxnSpPr>
            <a:endCxn id="195" idx="0"/>
          </p:cNvCxnSpPr>
          <p:nvPr/>
        </p:nvCxnSpPr>
        <p:spPr>
          <a:xfrm>
            <a:off x="1963250" y="4413638"/>
            <a:ext cx="198600" cy="2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2"/>
          <p:cNvSpPr txBox="1"/>
          <p:nvPr/>
        </p:nvSpPr>
        <p:spPr>
          <a:xfrm>
            <a:off x="453975" y="46815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872500" y="46815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6" name="Google Shape;196;p22"/>
          <p:cNvCxnSpPr>
            <a:endCxn id="197" idx="0"/>
          </p:cNvCxnSpPr>
          <p:nvPr/>
        </p:nvCxnSpPr>
        <p:spPr>
          <a:xfrm flipH="1">
            <a:off x="244425" y="3409788"/>
            <a:ext cx="157500" cy="13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2"/>
          <p:cNvSpPr txBox="1"/>
          <p:nvPr/>
        </p:nvSpPr>
        <p:spPr>
          <a:xfrm>
            <a:off x="-44925" y="473848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1293800" y="483868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873600" y="450988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2702400" y="412888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1" name="Google Shape;201;p22"/>
          <p:cNvCxnSpPr>
            <a:endCxn id="199" idx="0"/>
          </p:cNvCxnSpPr>
          <p:nvPr/>
        </p:nvCxnSpPr>
        <p:spPr>
          <a:xfrm flipH="1">
            <a:off x="1162950" y="3609888"/>
            <a:ext cx="191700" cy="9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2"/>
          <p:cNvCxnSpPr>
            <a:endCxn id="200" idx="1"/>
          </p:cNvCxnSpPr>
          <p:nvPr/>
        </p:nvCxnSpPr>
        <p:spPr>
          <a:xfrm>
            <a:off x="2100900" y="4195488"/>
            <a:ext cx="6015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2"/>
          <p:cNvCxnSpPr>
            <a:endCxn id="198" idx="0"/>
          </p:cNvCxnSpPr>
          <p:nvPr/>
        </p:nvCxnSpPr>
        <p:spPr>
          <a:xfrm flipH="1">
            <a:off x="1583150" y="4252788"/>
            <a:ext cx="2310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2"/>
          <p:cNvSpPr txBox="1"/>
          <p:nvPr/>
        </p:nvSpPr>
        <p:spPr>
          <a:xfrm>
            <a:off x="5171000" y="6138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771200" y="10710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6485450" y="16806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NJ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6085400" y="24426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6123675" y="20616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9" name="Google Shape;209;p22"/>
          <p:cNvCxnSpPr>
            <a:stCxn id="204" idx="2"/>
          </p:cNvCxnSpPr>
          <p:nvPr/>
        </p:nvCxnSpPr>
        <p:spPr>
          <a:xfrm>
            <a:off x="5460350" y="942613"/>
            <a:ext cx="310800" cy="1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2"/>
          <p:cNvCxnSpPr>
            <a:endCxn id="206" idx="1"/>
          </p:cNvCxnSpPr>
          <p:nvPr/>
        </p:nvCxnSpPr>
        <p:spPr>
          <a:xfrm>
            <a:off x="6123650" y="1720213"/>
            <a:ext cx="36180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2"/>
          <p:cNvCxnSpPr/>
          <p:nvPr/>
        </p:nvCxnSpPr>
        <p:spPr>
          <a:xfrm rot="10800000">
            <a:off x="5569400" y="1527050"/>
            <a:ext cx="729300" cy="6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2"/>
          <p:cNvCxnSpPr/>
          <p:nvPr/>
        </p:nvCxnSpPr>
        <p:spPr>
          <a:xfrm>
            <a:off x="5902275" y="2342125"/>
            <a:ext cx="221400" cy="2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2"/>
          <p:cNvCxnSpPr>
            <a:endCxn id="205" idx="1"/>
          </p:cNvCxnSpPr>
          <p:nvPr/>
        </p:nvCxnSpPr>
        <p:spPr>
          <a:xfrm flipH="1" rot="10800000">
            <a:off x="6561800" y="1235413"/>
            <a:ext cx="2094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2"/>
          <p:cNvSpPr txBox="1"/>
          <p:nvPr/>
        </p:nvSpPr>
        <p:spPr>
          <a:xfrm>
            <a:off x="4568450" y="31787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4500525" y="45060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6" name="Google Shape;216;p22"/>
          <p:cNvCxnSpPr/>
          <p:nvPr/>
        </p:nvCxnSpPr>
        <p:spPr>
          <a:xfrm flipH="1">
            <a:off x="4914975" y="3122713"/>
            <a:ext cx="1503900" cy="2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2"/>
          <p:cNvCxnSpPr>
            <a:stCxn id="215" idx="0"/>
          </p:cNvCxnSpPr>
          <p:nvPr/>
        </p:nvCxnSpPr>
        <p:spPr>
          <a:xfrm>
            <a:off x="4789875" y="4506013"/>
            <a:ext cx="37710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2"/>
          <p:cNvSpPr txBox="1"/>
          <p:nvPr/>
        </p:nvSpPr>
        <p:spPr>
          <a:xfrm>
            <a:off x="6863250" y="1399813"/>
            <a:ext cx="2340900" cy="1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CA, NJ, TX, NY and IL are the top five states that have large number of continue approvals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VT,  WA, SD, MS and RI are the top five states that have high percentage 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Factor I - Location Vs. Continue Denials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678900"/>
            <a:ext cx="5218265" cy="22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50" y="2874475"/>
            <a:ext cx="5226057" cy="226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728" y="2874478"/>
            <a:ext cx="2191700" cy="21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8724" y="683775"/>
            <a:ext cx="2191700" cy="210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/>
        </p:nvSpPr>
        <p:spPr>
          <a:xfrm>
            <a:off x="179625" y="23022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23"/>
          <p:cNvCxnSpPr/>
          <p:nvPr/>
        </p:nvCxnSpPr>
        <p:spPr>
          <a:xfrm flipH="1">
            <a:off x="468900" y="1469575"/>
            <a:ext cx="254400" cy="8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3"/>
          <p:cNvCxnSpPr/>
          <p:nvPr/>
        </p:nvCxnSpPr>
        <p:spPr>
          <a:xfrm flipH="1">
            <a:off x="773775" y="1541738"/>
            <a:ext cx="3693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3"/>
          <p:cNvCxnSpPr/>
          <p:nvPr/>
        </p:nvCxnSpPr>
        <p:spPr>
          <a:xfrm flipH="1">
            <a:off x="1205475" y="1389338"/>
            <a:ext cx="394800" cy="11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3"/>
          <p:cNvCxnSpPr/>
          <p:nvPr/>
        </p:nvCxnSpPr>
        <p:spPr>
          <a:xfrm flipH="1" rot="10800000">
            <a:off x="1295475" y="1010438"/>
            <a:ext cx="1207500" cy="1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3"/>
          <p:cNvCxnSpPr/>
          <p:nvPr/>
        </p:nvCxnSpPr>
        <p:spPr>
          <a:xfrm>
            <a:off x="2133675" y="2227538"/>
            <a:ext cx="105000" cy="5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3"/>
          <p:cNvSpPr txBox="1"/>
          <p:nvPr/>
        </p:nvSpPr>
        <p:spPr>
          <a:xfrm>
            <a:off x="560625" y="23784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1017825" y="24546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2084625" y="26832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2465625" y="8544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27225" y="40548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" name="Google Shape;239;p23"/>
          <p:cNvCxnSpPr/>
          <p:nvPr/>
        </p:nvCxnSpPr>
        <p:spPr>
          <a:xfrm flipH="1">
            <a:off x="240300" y="3374575"/>
            <a:ext cx="254400" cy="8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3"/>
          <p:cNvCxnSpPr/>
          <p:nvPr/>
        </p:nvCxnSpPr>
        <p:spPr>
          <a:xfrm flipH="1">
            <a:off x="545100" y="3679375"/>
            <a:ext cx="254400" cy="8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3"/>
          <p:cNvCxnSpPr>
            <a:endCxn id="242" idx="0"/>
          </p:cNvCxnSpPr>
          <p:nvPr/>
        </p:nvCxnSpPr>
        <p:spPr>
          <a:xfrm flipH="1">
            <a:off x="1068375" y="3639563"/>
            <a:ext cx="378300" cy="10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3"/>
          <p:cNvCxnSpPr>
            <a:endCxn id="244" idx="0"/>
          </p:cNvCxnSpPr>
          <p:nvPr/>
        </p:nvCxnSpPr>
        <p:spPr>
          <a:xfrm>
            <a:off x="2094975" y="4441238"/>
            <a:ext cx="126600" cy="2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3"/>
          <p:cNvCxnSpPr>
            <a:stCxn id="246" idx="1"/>
          </p:cNvCxnSpPr>
          <p:nvPr/>
        </p:nvCxnSpPr>
        <p:spPr>
          <a:xfrm rot="10800000">
            <a:off x="6793425" y="3140438"/>
            <a:ext cx="625200" cy="3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3"/>
          <p:cNvSpPr txBox="1"/>
          <p:nvPr/>
        </p:nvSpPr>
        <p:spPr>
          <a:xfrm>
            <a:off x="255825" y="44358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779025" y="46649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1932225" y="47406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7418625" y="33690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Google Shape;248;p23"/>
          <p:cNvCxnSpPr/>
          <p:nvPr/>
        </p:nvCxnSpPr>
        <p:spPr>
          <a:xfrm rot="10800000">
            <a:off x="6793425" y="854438"/>
            <a:ext cx="625200" cy="3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3"/>
          <p:cNvCxnSpPr>
            <a:endCxn id="250" idx="3"/>
          </p:cNvCxnSpPr>
          <p:nvPr/>
        </p:nvCxnSpPr>
        <p:spPr>
          <a:xfrm flipH="1">
            <a:off x="5101725" y="2238038"/>
            <a:ext cx="4119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3"/>
          <p:cNvCxnSpPr>
            <a:endCxn id="252" idx="3"/>
          </p:cNvCxnSpPr>
          <p:nvPr/>
        </p:nvCxnSpPr>
        <p:spPr>
          <a:xfrm rot="10800000">
            <a:off x="5177925" y="4600238"/>
            <a:ext cx="4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3"/>
          <p:cNvSpPr txBox="1"/>
          <p:nvPr/>
        </p:nvSpPr>
        <p:spPr>
          <a:xfrm>
            <a:off x="7418625" y="10830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523025" y="22260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4599225" y="44358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Industry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>
            <p:ph type="title"/>
          </p:nvPr>
        </p:nvSpPr>
        <p:spPr>
          <a:xfrm>
            <a:off x="338975" y="330075"/>
            <a:ext cx="6321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 - Industry</a:t>
            </a:r>
            <a:endParaRPr/>
          </a:p>
        </p:txBody>
      </p:sp>
      <p:sp>
        <p:nvSpPr>
          <p:cNvPr id="264" name="Google Shape;264;p25"/>
          <p:cNvSpPr txBox="1"/>
          <p:nvPr>
            <p:ph idx="1" type="body"/>
          </p:nvPr>
        </p:nvSpPr>
        <p:spPr>
          <a:xfrm>
            <a:off x="6014775" y="414225"/>
            <a:ext cx="30714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Industries vs NAICS 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5" name="Google Shape;265;p25"/>
          <p:cNvSpPr txBox="1"/>
          <p:nvPr>
            <p:ph idx="2" type="body"/>
          </p:nvPr>
        </p:nvSpPr>
        <p:spPr>
          <a:xfrm>
            <a:off x="5253075" y="881325"/>
            <a:ext cx="3833100" cy="4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Total Initial Denial Percentage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21(Mining):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Mining industry employees are in demand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Skilled-labor shortage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72(Accommodation and Food Services):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Small Business (Low end job position)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1200"/>
              </a:spcAft>
              <a:buSzPts val="1200"/>
              <a:buChar char="○"/>
            </a:pPr>
            <a:r>
              <a:rPr lang="en"/>
              <a:t>Temporary Non-agricultural Worker Visa (H-2B)</a:t>
            </a:r>
            <a:endParaRPr/>
          </a:p>
        </p:txBody>
      </p:sp>
      <p:pic>
        <p:nvPicPr>
          <p:cNvPr id="266" name="Google Shape;2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0" y="881325"/>
            <a:ext cx="5130774" cy="41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type="title"/>
          </p:nvPr>
        </p:nvSpPr>
        <p:spPr>
          <a:xfrm>
            <a:off x="338975" y="330075"/>
            <a:ext cx="6321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 - Industry (Continue)</a:t>
            </a:r>
            <a:endParaRPr/>
          </a:p>
        </p:txBody>
      </p:sp>
      <p:sp>
        <p:nvSpPr>
          <p:cNvPr id="272" name="Google Shape;272;p26"/>
          <p:cNvSpPr txBox="1"/>
          <p:nvPr>
            <p:ph idx="1" type="body"/>
          </p:nvPr>
        </p:nvSpPr>
        <p:spPr>
          <a:xfrm>
            <a:off x="6014775" y="414225"/>
            <a:ext cx="30714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Industries vs NAICS 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3" name="Google Shape;273;p26"/>
          <p:cNvSpPr txBox="1"/>
          <p:nvPr>
            <p:ph idx="2" type="body"/>
          </p:nvPr>
        </p:nvSpPr>
        <p:spPr>
          <a:xfrm>
            <a:off x="5199400" y="965475"/>
            <a:ext cx="3886800" cy="4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Total Continuing Denial Percentage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55(Management of Companies and Enterprises): 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Eight major investment banks increased high-skilled workers by almost 60% over 5 years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Hard to fill with U.S workers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99(Nonclassifiable Establishments):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1200"/>
              </a:spcAft>
              <a:buSzPts val="1200"/>
              <a:buChar char="○"/>
            </a:pPr>
            <a:r>
              <a:rPr lang="en"/>
              <a:t>Industry is unknown. Any petition that had a blank code was assigned as 99 as well.</a:t>
            </a:r>
            <a:endParaRPr/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0" y="881325"/>
            <a:ext cx="5130774" cy="4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338975" y="330075"/>
            <a:ext cx="6321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 - Industry (Continue)</a:t>
            </a:r>
            <a:endParaRPr/>
          </a:p>
        </p:txBody>
      </p:sp>
      <p:sp>
        <p:nvSpPr>
          <p:cNvPr id="280" name="Google Shape;280;p27"/>
          <p:cNvSpPr txBox="1"/>
          <p:nvPr>
            <p:ph idx="1" type="body"/>
          </p:nvPr>
        </p:nvSpPr>
        <p:spPr>
          <a:xfrm>
            <a:off x="5583675" y="414225"/>
            <a:ext cx="3502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Industries vs NAICS by Year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1" name="Google Shape;281;p27"/>
          <p:cNvSpPr txBox="1"/>
          <p:nvPr>
            <p:ph idx="2" type="body"/>
          </p:nvPr>
        </p:nvSpPr>
        <p:spPr>
          <a:xfrm>
            <a:off x="5253075" y="1248600"/>
            <a:ext cx="38331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Total Initial Approval Percentage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54(Professional, Scientific, and Technical Services):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2010(increase 15.68%):</a:t>
            </a:r>
            <a:endParaRPr/>
          </a:p>
          <a:p>
            <a:pPr indent="-304800" lvl="2" marL="1371600" rtl="0" algn="l">
              <a:spcBef>
                <a:spcPts val="12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IT industry growth after recession.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2018(decrease 29.37%): </a:t>
            </a:r>
            <a:endParaRPr/>
          </a:p>
          <a:p>
            <a:pPr indent="-304800" lvl="2" marL="1371600" rtl="0" algn="l">
              <a:spcBef>
                <a:spcPts val="12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Become “sensitive” subject</a:t>
            </a:r>
            <a:endParaRPr/>
          </a:p>
          <a:p>
            <a:pPr indent="-304800" lvl="2" marL="1371600" rtl="0" algn="l">
              <a:spcBef>
                <a:spcPts val="12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Increase numbers of applicants </a:t>
            </a:r>
            <a:endParaRPr/>
          </a:p>
          <a:p>
            <a:pPr indent="-304800" lvl="2" marL="1371600" rtl="0" algn="l">
              <a:spcBef>
                <a:spcPts val="12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Cost and paperwork increase due to the policy.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82" name="Google Shape;2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0" y="881325"/>
            <a:ext cx="5130774" cy="40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338975" y="330075"/>
            <a:ext cx="6321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 - Industry (Continue)</a:t>
            </a:r>
            <a:endParaRPr/>
          </a:p>
        </p:txBody>
      </p:sp>
      <p:sp>
        <p:nvSpPr>
          <p:cNvPr id="288" name="Google Shape;288;p28"/>
          <p:cNvSpPr txBox="1"/>
          <p:nvPr>
            <p:ph idx="1" type="body"/>
          </p:nvPr>
        </p:nvSpPr>
        <p:spPr>
          <a:xfrm>
            <a:off x="5583675" y="414225"/>
            <a:ext cx="35025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Industries vs NAICS by Year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9" name="Google Shape;289;p28"/>
          <p:cNvSpPr txBox="1"/>
          <p:nvPr>
            <p:ph idx="2" type="body"/>
          </p:nvPr>
        </p:nvSpPr>
        <p:spPr>
          <a:xfrm>
            <a:off x="5364075" y="1602675"/>
            <a:ext cx="3722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Total Continuing Approval Percentage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11(Agriculture, Forestry, Fishing and Hunting):</a:t>
            </a:r>
            <a:endParaRPr sz="1600"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Donald Trump’s executive order</a:t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1200"/>
              </a:spcAft>
              <a:buSzPts val="1200"/>
              <a:buChar char="○"/>
            </a:pPr>
            <a:r>
              <a:rPr lang="en"/>
              <a:t>Shift to Temporary Non-Agricultural Workers (H-2A) </a:t>
            </a:r>
            <a:endParaRPr/>
          </a:p>
        </p:txBody>
      </p:sp>
      <p:pic>
        <p:nvPicPr>
          <p:cNvPr id="290" name="Google Shape;2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0" y="881325"/>
            <a:ext cx="5130774" cy="407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III: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(&amp; Policy)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6967000" y="1018650"/>
            <a:ext cx="7243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6690325" y="422075"/>
            <a:ext cx="22386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Year &amp; Total Initial Denial Percentage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2012 to 2018: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Increased from 5% to 24%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2015 to 2019: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Increase from 7% to 23%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2"/>
            <a:ext cx="645159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6627450" y="402425"/>
            <a:ext cx="2263500" cy="4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Year &amp; Initial Approvals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2017-2019: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87% approval down to 75% approval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375" y="955500"/>
            <a:ext cx="2587276" cy="32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6765775" y="359200"/>
            <a:ext cx="2150400" cy="4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Year &amp; Total Continuing Denial Percentage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2009 - 2019: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Increased from 6% to ~12%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2013 - 2018: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Increase from &lt;3% to ~12%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596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/>
          <p:nvPr/>
        </p:nvSpPr>
        <p:spPr>
          <a:xfrm>
            <a:off x="6740625" y="283750"/>
            <a:ext cx="2213400" cy="4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Year &amp; Continuing Approval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2017 - 2019: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93% approval down to 87% approval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</a:t>
            </a:r>
            <a:endParaRPr/>
          </a:p>
        </p:txBody>
      </p:sp>
      <p:sp>
        <p:nvSpPr>
          <p:cNvPr id="326" name="Google Shape;326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Between FY 2010 and FY 2015, denial rate never went over 8%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From 2015 to 2019, initial denial tripled from 7% to 23%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Form 2015 to 2019, continuing denial quadrupled from 3% to 12%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 Citizenship and Immigration Services policies and procedures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have raised the “standard of proof” for accepting H1b visas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</a:t>
            </a:r>
            <a:r>
              <a:rPr lang="en"/>
              <a:t>he “Buy American and Hire American” executive order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Began in April 2017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“merit-based” immigration instead of “skill-based”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Has affected industry, cities/states labor force, and total foreign labor in US job market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32" name="Google Shape;332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NAICS vs Location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...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74" y="3222600"/>
            <a:ext cx="2338755" cy="14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926" y="515825"/>
            <a:ext cx="4774975" cy="33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What key factors affect approval rate of H1B visa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Introduction of H1B visa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Data Summary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Data Interpretation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Communication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</a:t>
            </a:r>
            <a:r>
              <a:rPr lang="en">
                <a:solidFill>
                  <a:srgbClr val="000000"/>
                </a:solidFill>
              </a:rPr>
              <a:t>ntroduction of H1B Visa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Visa for Temporary (Nonimmigrant) workers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About 20 different types of temporary worker visa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Average of half a 1,000,000 petitions for foreign workers each year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190,098 petitions for H1B visa in 2019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65,000 Regular cap and 20,000 Master’s cap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75" y="2720175"/>
            <a:ext cx="7594426" cy="22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779145" y="2815603"/>
            <a:ext cx="28338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Summary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we get it: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USCIS stands for U.S. Citizenship and Immigration Services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this data is about: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CSV file, row, column, we will take a look together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we clean it: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Although it is csv file, we still need to dig into the data to clean 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2223100"/>
            <a:ext cx="8520600" cy="23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</a:t>
            </a:r>
            <a:r>
              <a:rPr lang="en"/>
              <a:t>approval rate associated with location of employer?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approval rate associated with </a:t>
            </a:r>
            <a:r>
              <a:rPr lang="en"/>
              <a:t>Industry(NAICS)?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</a:t>
            </a:r>
            <a:r>
              <a:rPr lang="en"/>
              <a:t>approval rate associated with </a:t>
            </a:r>
            <a:r>
              <a:rPr lang="en"/>
              <a:t>Fiscal.Year?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850"/>
            <a:ext cx="9143999" cy="14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I - Location Vs. Initial Approvals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5" y="659725"/>
            <a:ext cx="5365075" cy="23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3450"/>
            <a:ext cx="5414925" cy="239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20"/>
          <p:cNvCxnSpPr/>
          <p:nvPr/>
        </p:nvCxnSpPr>
        <p:spPr>
          <a:xfrm>
            <a:off x="670900" y="2166425"/>
            <a:ext cx="55800" cy="5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0"/>
          <p:cNvCxnSpPr/>
          <p:nvPr/>
        </p:nvCxnSpPr>
        <p:spPr>
          <a:xfrm flipH="1">
            <a:off x="1451950" y="2322925"/>
            <a:ext cx="1578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0"/>
          <p:cNvSpPr txBox="1"/>
          <p:nvPr/>
        </p:nvSpPr>
        <p:spPr>
          <a:xfrm>
            <a:off x="1139775" y="25479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2" name="Google Shape;112;p20"/>
          <p:cNvCxnSpPr/>
          <p:nvPr/>
        </p:nvCxnSpPr>
        <p:spPr>
          <a:xfrm flipH="1">
            <a:off x="136900" y="3301350"/>
            <a:ext cx="226500" cy="11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0"/>
          <p:cNvSpPr txBox="1"/>
          <p:nvPr/>
        </p:nvSpPr>
        <p:spPr>
          <a:xfrm>
            <a:off x="-76200" y="23193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30175" y="25479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20"/>
          <p:cNvCxnSpPr/>
          <p:nvPr/>
        </p:nvCxnSpPr>
        <p:spPr>
          <a:xfrm flipH="1">
            <a:off x="136900" y="1167750"/>
            <a:ext cx="226500" cy="11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0"/>
          <p:cNvSpPr txBox="1"/>
          <p:nvPr/>
        </p:nvSpPr>
        <p:spPr>
          <a:xfrm>
            <a:off x="-76200" y="4376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7" name="Google Shape;117;p20"/>
          <p:cNvCxnSpPr/>
          <p:nvPr/>
        </p:nvCxnSpPr>
        <p:spPr>
          <a:xfrm flipH="1">
            <a:off x="2032225" y="4202050"/>
            <a:ext cx="309900" cy="7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0"/>
          <p:cNvSpPr txBox="1"/>
          <p:nvPr/>
        </p:nvSpPr>
        <p:spPr>
          <a:xfrm>
            <a:off x="381000" y="46053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 flipH="1">
            <a:off x="587125" y="3616525"/>
            <a:ext cx="182100" cy="10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0"/>
          <p:cNvCxnSpPr/>
          <p:nvPr/>
        </p:nvCxnSpPr>
        <p:spPr>
          <a:xfrm>
            <a:off x="2388050" y="4376750"/>
            <a:ext cx="6774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0"/>
          <p:cNvSpPr txBox="1"/>
          <p:nvPr/>
        </p:nvSpPr>
        <p:spPr>
          <a:xfrm>
            <a:off x="1752600" y="4757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971800" y="46053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085" y="766213"/>
            <a:ext cx="1664025" cy="20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247200" y="7662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6847400" y="12234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561650" y="18330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NJ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161600" y="21378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DE*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8" name="Google Shape;128;p20"/>
          <p:cNvCxnSpPr>
            <a:stCxn id="124" idx="2"/>
          </p:cNvCxnSpPr>
          <p:nvPr/>
        </p:nvCxnSpPr>
        <p:spPr>
          <a:xfrm>
            <a:off x="5536550" y="1095013"/>
            <a:ext cx="310800" cy="1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0"/>
          <p:cNvCxnSpPr>
            <a:endCxn id="126" idx="1"/>
          </p:cNvCxnSpPr>
          <p:nvPr/>
        </p:nvCxnSpPr>
        <p:spPr>
          <a:xfrm>
            <a:off x="6199850" y="1872613"/>
            <a:ext cx="36180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0"/>
          <p:cNvCxnSpPr/>
          <p:nvPr/>
        </p:nvCxnSpPr>
        <p:spPr>
          <a:xfrm rot="10800000">
            <a:off x="6085400" y="2137850"/>
            <a:ext cx="28950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0"/>
          <p:cNvCxnSpPr>
            <a:endCxn id="132" idx="0"/>
          </p:cNvCxnSpPr>
          <p:nvPr/>
        </p:nvCxnSpPr>
        <p:spPr>
          <a:xfrm flipH="1">
            <a:off x="5125575" y="2106038"/>
            <a:ext cx="77580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0"/>
          <p:cNvCxnSpPr>
            <a:endCxn id="125" idx="1"/>
          </p:cNvCxnSpPr>
          <p:nvPr/>
        </p:nvCxnSpPr>
        <p:spPr>
          <a:xfrm flipH="1" rot="10800000">
            <a:off x="6638000" y="1387813"/>
            <a:ext cx="2094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8700" y="2823625"/>
            <a:ext cx="1992350" cy="2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5316100" y="3049775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321400" y="45332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561650" y="408901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RI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4836225" y="4833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075525" y="4833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DE*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20"/>
          <p:cNvCxnSpPr/>
          <p:nvPr/>
        </p:nvCxnSpPr>
        <p:spPr>
          <a:xfrm>
            <a:off x="5683100" y="3219600"/>
            <a:ext cx="1078800" cy="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>
            <a:endCxn id="137" idx="0"/>
          </p:cNvCxnSpPr>
          <p:nvPr/>
        </p:nvCxnSpPr>
        <p:spPr>
          <a:xfrm flipH="1">
            <a:off x="6851000" y="3678913"/>
            <a:ext cx="492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0"/>
          <p:cNvCxnSpPr>
            <a:stCxn id="139" idx="0"/>
          </p:cNvCxnSpPr>
          <p:nvPr/>
        </p:nvCxnSpPr>
        <p:spPr>
          <a:xfrm flipH="1" rot="10800000">
            <a:off x="6364875" y="4347738"/>
            <a:ext cx="2520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0"/>
          <p:cNvCxnSpPr/>
          <p:nvPr/>
        </p:nvCxnSpPr>
        <p:spPr>
          <a:xfrm flipH="1">
            <a:off x="5166625" y="4443150"/>
            <a:ext cx="4476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0"/>
          <p:cNvCxnSpPr/>
          <p:nvPr/>
        </p:nvCxnSpPr>
        <p:spPr>
          <a:xfrm flipH="1">
            <a:off x="6593475" y="3492438"/>
            <a:ext cx="187200" cy="11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0"/>
          <p:cNvSpPr txBox="1"/>
          <p:nvPr/>
        </p:nvSpPr>
        <p:spPr>
          <a:xfrm>
            <a:off x="4836225" y="23193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925100" y="1833035"/>
            <a:ext cx="23409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CA, NJ, TX, NY and IL are the top five states that have large number of initial approvals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ID, VT,  WA, RI and TN are the top five states that have high percentage 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Factor I - Location Vs. Initial Denials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400"/>
            <a:ext cx="5357845" cy="23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2835975"/>
            <a:ext cx="5521378" cy="23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525" y="727975"/>
            <a:ext cx="2150625" cy="21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376" y="3066965"/>
            <a:ext cx="2034775" cy="191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2297725" y="7279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79625" y="23022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3062750" y="8923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1151825" y="2571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573125" y="25717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0" name="Google Shape;160;p21"/>
          <p:cNvCxnSpPr>
            <a:stCxn id="155" idx="1"/>
          </p:cNvCxnSpPr>
          <p:nvPr/>
        </p:nvCxnSpPr>
        <p:spPr>
          <a:xfrm flipH="1">
            <a:off x="953125" y="892363"/>
            <a:ext cx="13446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1"/>
          <p:cNvCxnSpPr>
            <a:endCxn id="157" idx="1"/>
          </p:cNvCxnSpPr>
          <p:nvPr/>
        </p:nvCxnSpPr>
        <p:spPr>
          <a:xfrm flipH="1" rot="10800000">
            <a:off x="1745150" y="1056763"/>
            <a:ext cx="1317600" cy="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1"/>
          <p:cNvCxnSpPr>
            <a:stCxn id="159" idx="0"/>
          </p:cNvCxnSpPr>
          <p:nvPr/>
        </p:nvCxnSpPr>
        <p:spPr>
          <a:xfrm flipH="1" rot="10800000">
            <a:off x="862475" y="1504038"/>
            <a:ext cx="320100" cy="10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/>
          <p:cNvCxnSpPr>
            <a:endCxn id="158" idx="0"/>
          </p:cNvCxnSpPr>
          <p:nvPr/>
        </p:nvCxnSpPr>
        <p:spPr>
          <a:xfrm flipH="1">
            <a:off x="1441175" y="1320438"/>
            <a:ext cx="2352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>
            <a:endCxn id="156" idx="0"/>
          </p:cNvCxnSpPr>
          <p:nvPr/>
        </p:nvCxnSpPr>
        <p:spPr>
          <a:xfrm flipH="1">
            <a:off x="468975" y="1389338"/>
            <a:ext cx="3693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 txBox="1"/>
          <p:nvPr/>
        </p:nvSpPr>
        <p:spPr>
          <a:xfrm>
            <a:off x="7406150" y="9685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4654275" y="23521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7177550" y="33307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8" name="Google Shape;168;p21"/>
          <p:cNvCxnSpPr>
            <a:endCxn id="165" idx="1"/>
          </p:cNvCxnSpPr>
          <p:nvPr/>
        </p:nvCxnSpPr>
        <p:spPr>
          <a:xfrm>
            <a:off x="6800450" y="879463"/>
            <a:ext cx="605700" cy="2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1"/>
          <p:cNvCxnSpPr>
            <a:stCxn id="166" idx="0"/>
          </p:cNvCxnSpPr>
          <p:nvPr/>
        </p:nvCxnSpPr>
        <p:spPr>
          <a:xfrm flipH="1" rot="10800000">
            <a:off x="4943625" y="2191063"/>
            <a:ext cx="522300" cy="1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6648050" y="3241663"/>
            <a:ext cx="605700" cy="2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1"/>
          <p:cNvCxnSpPr>
            <a:stCxn id="172" idx="0"/>
          </p:cNvCxnSpPr>
          <p:nvPr/>
        </p:nvCxnSpPr>
        <p:spPr>
          <a:xfrm flipH="1" rot="10800000">
            <a:off x="5096025" y="4409563"/>
            <a:ext cx="4812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1"/>
          <p:cNvSpPr txBox="1"/>
          <p:nvPr/>
        </p:nvSpPr>
        <p:spPr>
          <a:xfrm>
            <a:off x="4806675" y="4485763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79625" y="45882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1"/>
          <p:cNvCxnSpPr/>
          <p:nvPr/>
        </p:nvCxnSpPr>
        <p:spPr>
          <a:xfrm flipH="1">
            <a:off x="468975" y="3675338"/>
            <a:ext cx="3693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1"/>
          <p:cNvCxnSpPr/>
          <p:nvPr/>
        </p:nvCxnSpPr>
        <p:spPr>
          <a:xfrm flipH="1" rot="10800000">
            <a:off x="100475" y="3332838"/>
            <a:ext cx="320100" cy="10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1"/>
          <p:cNvSpPr txBox="1"/>
          <p:nvPr/>
        </p:nvSpPr>
        <p:spPr>
          <a:xfrm>
            <a:off x="-48975" y="4283438"/>
            <a:ext cx="578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